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74" r:id="rId4"/>
    <p:sldId id="277" r:id="rId5"/>
    <p:sldId id="278" r:id="rId6"/>
    <p:sldId id="279" r:id="rId7"/>
    <p:sldId id="280" r:id="rId8"/>
    <p:sldId id="257" r:id="rId9"/>
    <p:sldId id="258" r:id="rId10"/>
    <p:sldId id="260" r:id="rId11"/>
    <p:sldId id="263" r:id="rId12"/>
    <p:sldId id="265" r:id="rId13"/>
    <p:sldId id="262" r:id="rId14"/>
    <p:sldId id="261" r:id="rId15"/>
    <p:sldId id="266" r:id="rId16"/>
    <p:sldId id="267" r:id="rId17"/>
    <p:sldId id="268" r:id="rId18"/>
    <p:sldId id="269" r:id="rId19"/>
    <p:sldId id="282" r:id="rId20"/>
    <p:sldId id="264" r:id="rId21"/>
    <p:sldId id="270" r:id="rId22"/>
    <p:sldId id="281" r:id="rId23"/>
    <p:sldId id="283" r:id="rId24"/>
    <p:sldId id="271" r:id="rId25"/>
    <p:sldId id="272" r:id="rId26"/>
    <p:sldId id="273" r:id="rId27"/>
    <p:sldId id="275" r:id="rId28"/>
    <p:sldId id="276" r:id="rId29"/>
    <p:sldId id="28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pPr>
              <a:defRPr/>
            </a:pPr>
            <a:fld id="{240C35C1-3C6B-4CFD-B21C-D8222046751D}" type="datetimeFigureOut">
              <a:rPr lang="en-US" smtClean="0"/>
              <a:pPr>
                <a:defRPr/>
              </a:pPr>
              <a:t>9/14/2017</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C670C80C-1FC8-46F9-A486-FB045BD53627}" type="slidenum">
              <a:rPr lang="en-AU" smtClean="0"/>
              <a:pPr>
                <a:defRPr/>
              </a:pPr>
              <a:t>‹#›</a:t>
            </a:fld>
            <a:endParaRPr lang="en-AU"/>
          </a:p>
        </p:txBody>
      </p:sp>
    </p:spTree>
    <p:extLst>
      <p:ext uri="{BB962C8B-B14F-4D97-AF65-F5344CB8AC3E}">
        <p14:creationId xmlns:p14="http://schemas.microsoft.com/office/powerpoint/2010/main" val="1925371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fld id="{1175187E-40C7-4F0E-BFE5-FA36CDACD2BE}" type="datetimeFigureOut">
              <a:rPr lang="en-US" smtClean="0"/>
              <a:pPr>
                <a:defRPr/>
              </a:pPr>
              <a:t>9/14/2017</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160C9744-985B-4B0C-94A5-5B6DDC188DD1}" type="slidenum">
              <a:rPr lang="en-AU" smtClean="0"/>
              <a:pPr>
                <a:defRPr/>
              </a:pPr>
              <a:t>‹#›</a:t>
            </a:fld>
            <a:endParaRPr lang="en-AU"/>
          </a:p>
        </p:txBody>
      </p:sp>
    </p:spTree>
    <p:extLst>
      <p:ext uri="{BB962C8B-B14F-4D97-AF65-F5344CB8AC3E}">
        <p14:creationId xmlns:p14="http://schemas.microsoft.com/office/powerpoint/2010/main" val="254722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fld id="{E8FE0ABC-4743-4031-8D31-BCE63E8690A7}" type="datetimeFigureOut">
              <a:rPr lang="en-US" smtClean="0"/>
              <a:pPr>
                <a:defRPr/>
              </a:pPr>
              <a:t>9/14/2017</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BB5F7A02-225E-4C99-AFD1-585FE19D1156}" type="slidenum">
              <a:rPr lang="en-AU" smtClean="0"/>
              <a:pPr>
                <a:defRPr/>
              </a:pPr>
              <a:t>‹#›</a:t>
            </a:fld>
            <a:endParaRPr lang="en-AU"/>
          </a:p>
        </p:txBody>
      </p:sp>
    </p:spTree>
    <p:extLst>
      <p:ext uri="{BB962C8B-B14F-4D97-AF65-F5344CB8AC3E}">
        <p14:creationId xmlns:p14="http://schemas.microsoft.com/office/powerpoint/2010/main" val="167670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fld id="{4117AE15-F89C-492E-8295-77620FFE7726}" type="datetimeFigureOut">
              <a:rPr lang="en-US" smtClean="0"/>
              <a:pPr>
                <a:defRPr/>
              </a:pPr>
              <a:t>9/14/2017</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CF1E814A-740D-46CF-9406-37B565BCB5A2}" type="slidenum">
              <a:rPr lang="en-AU" smtClean="0"/>
              <a:pPr>
                <a:defRPr/>
              </a:pPr>
              <a:t>‹#›</a:t>
            </a:fld>
            <a:endParaRPr lang="en-AU"/>
          </a:p>
        </p:txBody>
      </p:sp>
    </p:spTree>
    <p:extLst>
      <p:ext uri="{BB962C8B-B14F-4D97-AF65-F5344CB8AC3E}">
        <p14:creationId xmlns:p14="http://schemas.microsoft.com/office/powerpoint/2010/main" val="257309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6BEB76B-1986-4BD4-B8E0-1B9A72EEE3EF}" type="datetimeFigureOut">
              <a:rPr lang="en-US" smtClean="0"/>
              <a:pPr>
                <a:defRPr/>
              </a:pPr>
              <a:t>9/14/2017</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6EE0862D-7EE5-46EE-846E-297E9655C86C}" type="slidenum">
              <a:rPr lang="en-AU" smtClean="0"/>
              <a:pPr>
                <a:defRPr/>
              </a:pPr>
              <a:t>‹#›</a:t>
            </a:fld>
            <a:endParaRPr lang="en-AU"/>
          </a:p>
        </p:txBody>
      </p:sp>
    </p:spTree>
    <p:extLst>
      <p:ext uri="{BB962C8B-B14F-4D97-AF65-F5344CB8AC3E}">
        <p14:creationId xmlns:p14="http://schemas.microsoft.com/office/powerpoint/2010/main" val="1875806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pPr>
              <a:defRPr/>
            </a:pPr>
            <a:fld id="{2812FDFE-6B56-4D05-A0FF-7356D6C262AA}" type="datetimeFigureOut">
              <a:rPr lang="en-US" smtClean="0"/>
              <a:pPr>
                <a:defRPr/>
              </a:pPr>
              <a:t>9/14/2017</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4451353E-FBCA-4D59-8C3B-9BA82C366B73}" type="slidenum">
              <a:rPr lang="en-AU" smtClean="0"/>
              <a:pPr>
                <a:defRPr/>
              </a:pPr>
              <a:t>‹#›</a:t>
            </a:fld>
            <a:endParaRPr lang="en-AU"/>
          </a:p>
        </p:txBody>
      </p:sp>
    </p:spTree>
    <p:extLst>
      <p:ext uri="{BB962C8B-B14F-4D97-AF65-F5344CB8AC3E}">
        <p14:creationId xmlns:p14="http://schemas.microsoft.com/office/powerpoint/2010/main" val="124105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pPr>
              <a:defRPr/>
            </a:pPr>
            <a:fld id="{992C5BB4-F56F-4F0F-9401-8D36B55829AC}" type="datetimeFigureOut">
              <a:rPr lang="en-US" smtClean="0"/>
              <a:pPr>
                <a:defRPr/>
              </a:pPr>
              <a:t>9/14/2017</a:t>
            </a:fld>
            <a:endParaRPr lang="en-AU"/>
          </a:p>
        </p:txBody>
      </p:sp>
      <p:sp>
        <p:nvSpPr>
          <p:cNvPr id="8" name="Footer Placeholder 7"/>
          <p:cNvSpPr>
            <a:spLocks noGrp="1"/>
          </p:cNvSpPr>
          <p:nvPr>
            <p:ph type="ftr" sz="quarter" idx="11"/>
          </p:nvPr>
        </p:nvSpPr>
        <p:spPr/>
        <p:txBody>
          <a:bodyPr/>
          <a:lstStyle/>
          <a:p>
            <a:pPr>
              <a:defRPr/>
            </a:pPr>
            <a:endParaRPr lang="en-AU"/>
          </a:p>
        </p:txBody>
      </p:sp>
      <p:sp>
        <p:nvSpPr>
          <p:cNvPr id="9" name="Slide Number Placeholder 8"/>
          <p:cNvSpPr>
            <a:spLocks noGrp="1"/>
          </p:cNvSpPr>
          <p:nvPr>
            <p:ph type="sldNum" sz="quarter" idx="12"/>
          </p:nvPr>
        </p:nvSpPr>
        <p:spPr/>
        <p:txBody>
          <a:bodyPr/>
          <a:lstStyle/>
          <a:p>
            <a:pPr>
              <a:defRPr/>
            </a:pPr>
            <a:fld id="{18A59944-F83A-475F-8CA2-A5DF07903880}" type="slidenum">
              <a:rPr lang="en-AU" smtClean="0"/>
              <a:pPr>
                <a:defRPr/>
              </a:pPr>
              <a:t>‹#›</a:t>
            </a:fld>
            <a:endParaRPr lang="en-AU"/>
          </a:p>
        </p:txBody>
      </p:sp>
    </p:spTree>
    <p:extLst>
      <p:ext uri="{BB962C8B-B14F-4D97-AF65-F5344CB8AC3E}">
        <p14:creationId xmlns:p14="http://schemas.microsoft.com/office/powerpoint/2010/main" val="1704427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pPr>
              <a:defRPr/>
            </a:pPr>
            <a:fld id="{6943DBFD-EF01-458A-80BC-FB998A0C9245}" type="datetimeFigureOut">
              <a:rPr lang="en-US" smtClean="0"/>
              <a:pPr>
                <a:defRPr/>
              </a:pPr>
              <a:t>9/14/2017</a:t>
            </a:fld>
            <a:endParaRPr lang="en-AU"/>
          </a:p>
        </p:txBody>
      </p:sp>
      <p:sp>
        <p:nvSpPr>
          <p:cNvPr id="4" name="Footer Placeholder 3"/>
          <p:cNvSpPr>
            <a:spLocks noGrp="1"/>
          </p:cNvSpPr>
          <p:nvPr>
            <p:ph type="ftr" sz="quarter" idx="11"/>
          </p:nvPr>
        </p:nvSpPr>
        <p:spPr/>
        <p:txBody>
          <a:bodyPr/>
          <a:lstStyle/>
          <a:p>
            <a:pPr>
              <a:defRPr/>
            </a:pPr>
            <a:endParaRPr lang="en-AU"/>
          </a:p>
        </p:txBody>
      </p:sp>
      <p:sp>
        <p:nvSpPr>
          <p:cNvPr id="5" name="Slide Number Placeholder 4"/>
          <p:cNvSpPr>
            <a:spLocks noGrp="1"/>
          </p:cNvSpPr>
          <p:nvPr>
            <p:ph type="sldNum" sz="quarter" idx="12"/>
          </p:nvPr>
        </p:nvSpPr>
        <p:spPr/>
        <p:txBody>
          <a:bodyPr/>
          <a:lstStyle/>
          <a:p>
            <a:pPr>
              <a:defRPr/>
            </a:pPr>
            <a:fld id="{003C7E56-0FC4-42EA-A337-7B47BE2CC6A7}" type="slidenum">
              <a:rPr lang="en-AU" smtClean="0"/>
              <a:pPr>
                <a:defRPr/>
              </a:pPr>
              <a:t>‹#›</a:t>
            </a:fld>
            <a:endParaRPr lang="en-AU"/>
          </a:p>
        </p:txBody>
      </p:sp>
    </p:spTree>
    <p:extLst>
      <p:ext uri="{BB962C8B-B14F-4D97-AF65-F5344CB8AC3E}">
        <p14:creationId xmlns:p14="http://schemas.microsoft.com/office/powerpoint/2010/main" val="276630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043BBD4-5343-4FD2-B046-A6DA9244885B}" type="datetimeFigureOut">
              <a:rPr lang="en-US" smtClean="0"/>
              <a:pPr>
                <a:defRPr/>
              </a:pPr>
              <a:t>9/14/2017</a:t>
            </a:fld>
            <a:endParaRPr lang="en-AU"/>
          </a:p>
        </p:txBody>
      </p:sp>
      <p:sp>
        <p:nvSpPr>
          <p:cNvPr id="3" name="Footer Placeholder 2"/>
          <p:cNvSpPr>
            <a:spLocks noGrp="1"/>
          </p:cNvSpPr>
          <p:nvPr>
            <p:ph type="ftr" sz="quarter" idx="11"/>
          </p:nvPr>
        </p:nvSpPr>
        <p:spPr/>
        <p:txBody>
          <a:bodyPr/>
          <a:lstStyle/>
          <a:p>
            <a:pPr>
              <a:defRPr/>
            </a:pPr>
            <a:endParaRPr lang="en-AU"/>
          </a:p>
        </p:txBody>
      </p:sp>
      <p:sp>
        <p:nvSpPr>
          <p:cNvPr id="4" name="Slide Number Placeholder 3"/>
          <p:cNvSpPr>
            <a:spLocks noGrp="1"/>
          </p:cNvSpPr>
          <p:nvPr>
            <p:ph type="sldNum" sz="quarter" idx="12"/>
          </p:nvPr>
        </p:nvSpPr>
        <p:spPr/>
        <p:txBody>
          <a:bodyPr/>
          <a:lstStyle/>
          <a:p>
            <a:pPr>
              <a:defRPr/>
            </a:pPr>
            <a:fld id="{61CD4850-18D5-4ADA-A4C1-B21F9454613D}" type="slidenum">
              <a:rPr lang="en-AU" smtClean="0"/>
              <a:pPr>
                <a:defRPr/>
              </a:pPr>
              <a:t>‹#›</a:t>
            </a:fld>
            <a:endParaRPr lang="en-AU"/>
          </a:p>
        </p:txBody>
      </p:sp>
    </p:spTree>
    <p:extLst>
      <p:ext uri="{BB962C8B-B14F-4D97-AF65-F5344CB8AC3E}">
        <p14:creationId xmlns:p14="http://schemas.microsoft.com/office/powerpoint/2010/main" val="177921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5BEFC8A-6460-4925-9ED5-FCCFB01B295E}" type="datetimeFigureOut">
              <a:rPr lang="en-US" smtClean="0"/>
              <a:pPr>
                <a:defRPr/>
              </a:pPr>
              <a:t>9/14/2017</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BF900A59-967C-48A7-844B-F4FD858BDCA6}" type="slidenum">
              <a:rPr lang="en-AU" smtClean="0"/>
              <a:pPr>
                <a:defRPr/>
              </a:pPr>
              <a:t>‹#›</a:t>
            </a:fld>
            <a:endParaRPr lang="en-AU"/>
          </a:p>
        </p:txBody>
      </p:sp>
    </p:spTree>
    <p:extLst>
      <p:ext uri="{BB962C8B-B14F-4D97-AF65-F5344CB8AC3E}">
        <p14:creationId xmlns:p14="http://schemas.microsoft.com/office/powerpoint/2010/main" val="1004168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C4EBF06-483E-4531-BA99-1E28776EDFA7}" type="datetimeFigureOut">
              <a:rPr lang="en-US" smtClean="0"/>
              <a:pPr>
                <a:defRPr/>
              </a:pPr>
              <a:t>9/14/2017</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34476173-C608-426C-84E1-9C2D2474DCA8}" type="slidenum">
              <a:rPr lang="en-AU" smtClean="0"/>
              <a:pPr>
                <a:defRPr/>
              </a:pPr>
              <a:t>‹#›</a:t>
            </a:fld>
            <a:endParaRPr lang="en-AU"/>
          </a:p>
        </p:txBody>
      </p:sp>
    </p:spTree>
    <p:extLst>
      <p:ext uri="{BB962C8B-B14F-4D97-AF65-F5344CB8AC3E}">
        <p14:creationId xmlns:p14="http://schemas.microsoft.com/office/powerpoint/2010/main" val="393195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9A90E0B-D376-4D35-BE10-59D76FB1D765}" type="datetimeFigureOut">
              <a:rPr lang="en-US" smtClean="0"/>
              <a:pPr>
                <a:defRPr/>
              </a:pPr>
              <a:t>9/14/2017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AE839DD-8A17-4AB6-ACF7-1DC16EAD152F}" type="slidenum">
              <a:rPr lang="en-AU" smtClean="0"/>
              <a:pPr>
                <a:defRPr/>
              </a:pPr>
              <a:t>‹#›</a:t>
            </a:fld>
            <a:endParaRPr lang="en-AU"/>
          </a:p>
        </p:txBody>
      </p:sp>
    </p:spTree>
    <p:extLst>
      <p:ext uri="{BB962C8B-B14F-4D97-AF65-F5344CB8AC3E}">
        <p14:creationId xmlns:p14="http://schemas.microsoft.com/office/powerpoint/2010/main" val="8402653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au/imgres?q=restriction+enzymes&amp;num=10&amp;hl=en&amp;biw=1024&amp;bih=567&amp;tbm=isch&amp;tbnid=OiToljTQU-m0iM:&amp;imgrefurl=http://explorebio.wikispaces.com/DNA+FingerPrinting&amp;docid=THwNkisOtOXfBM&amp;imgurl=http://explorebio.wikispaces.com/file/view/sticky_ends.jpg/204841238/sticky_ends.jpg&amp;w=411&amp;h=274&amp;ei=N35ZUOvxE6eSiQfu54GoAw&amp;zoom=1&amp;iact=hc&amp;vpx=510&amp;vpy=265&amp;dur=2547&amp;hovh=183&amp;hovw=275&amp;tx=146&amp;ty=144&amp;sig=104278584796893753319&amp;page=3&amp;tbnh=136&amp;tbnw=204&amp;start=21&amp;ndsp=12&amp;ved=1t:429,r:2,s:21,i:177"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au/imgres?q=restriction+enzymes+blunt+ends&amp;hl=en&amp;biw=1024&amp;bih=567&amp;tbm=isch&amp;tbnid=AQ3ISlocVC3GdM:&amp;imgrefurl=http://zlgc.seu.edu.cn/jpkc/2010jpkc/jykc2/content/jxzy/page1-2-9.htm&amp;docid=erkufVDKQotHhM&amp;imgurl=http://zlgc.seu.edu.cn/jpkc/2010jpkc/jykc2/content/jxzy/genetics/chapt09/art_library/color_art_library/09_02.jpg&amp;w=816&amp;h=700&amp;ei=p4JZULvRBK-SiQefm4BY&amp;zoom=1&amp;iact=hc&amp;vpx=445&amp;vpy=223&amp;dur=7609&amp;hovh=208&amp;hovw=242&amp;tx=141&amp;ty=110&amp;sig=104278584796893753319&amp;page=3&amp;tbnh=168&amp;tbnw=194&amp;start=29&amp;ndsp=13&amp;ved=1t:429,r:2,s:29,i:172"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au/imgres?q=restriction+enzymes&amp;num=10&amp;hl=en&amp;biw=1024&amp;bih=567&amp;tbm=isch&amp;tbnid=zz3ctey10G0uUM:&amp;imgrefurl=http://www.cbs.dtu.dk/staff/dave/roanoke/genetics980316.htm&amp;docid=Fvu6CtcRbgEU4M&amp;imgurl=http://www.cbs.dtu.dk/staff/dave/roanoke/fg14_04.jpg&amp;w=640&amp;h=666&amp;ei=N35ZUOvxE6eSiQfu54GoAw&amp;zoom=1&amp;iact=hc&amp;vpx=377&amp;vpy=203&amp;dur=1985&amp;hovh=229&amp;hovw=220&amp;tx=135&amp;ty=173&amp;sig=104278584796893753319&amp;page=3&amp;tbnh=175&amp;tbnw=168&amp;start=21&amp;ndsp=12&amp;ved=1t:429,r:9,s:21,i:200"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au/imgres?q=steps+of+pcr+technique&amp;num=10&amp;hl=en&amp;biw=1024&amp;bih=567&amp;tbm=isch&amp;tbnid=XIQp4IZTCcr7_M:&amp;imgrefurl=http://enfo.agt.bme.hu/drupal/en/node/8912&amp;docid=R11SYW9duAnDaM&amp;imgurl=http://enfo.agt.bme.hu/drupal/sites/default/files/pcr_0.png&amp;w=558&amp;h=428&amp;ei=SnxaUJXsLdCUiAeuvIBY&amp;zoom=1&amp;iact=hc&amp;vpx=363&amp;vpy=174&amp;dur=12718&amp;hovh=197&amp;hovw=256&amp;tx=162&amp;ty=147&amp;sig=104278584796893753319&amp;page=1&amp;tbnh=109&amp;tbnw=143&amp;start=0&amp;ndsp=21&amp;ved=1t:429,r:9,s:0,i:99"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DNA%20Technology.ppt" TargetMode="External"/><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learn.genetics.utah.edu/content/labs/microarra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AU" altLang="en-US" smtClean="0"/>
              <a:t>DNA Technology</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AU" dirty="0" smtClean="0"/>
              <a:t>This section looks at the techniques and applications of DNA technology, and briefly looks at ethics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AU" altLang="en-US" smtClean="0"/>
              <a:t>Restriction enzymes</a:t>
            </a:r>
          </a:p>
        </p:txBody>
      </p:sp>
      <p:pic>
        <p:nvPicPr>
          <p:cNvPr id="11267" name="rg_hi" descr="http://t0.gstatic.com/images?q=tbn:ANd9GcQy0xQfTIMkkL1UiIFtcfTjVJ_6vJ3N6Pn7VkLLCXOz3CZXNTnh">
            <a:hlinkClick r:id="rId2"/>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57188" y="1571625"/>
            <a:ext cx="3857625" cy="2714625"/>
          </a:xfrm>
        </p:spPr>
      </p:pic>
      <p:sp>
        <p:nvSpPr>
          <p:cNvPr id="6" name="Content Placeholder 5"/>
          <p:cNvSpPr>
            <a:spLocks noGrp="1"/>
          </p:cNvSpPr>
          <p:nvPr>
            <p:ph sz="half" idx="2"/>
          </p:nvPr>
        </p:nvSpPr>
        <p:spPr>
          <a:xfrm>
            <a:off x="4286250" y="1571625"/>
            <a:ext cx="4214813" cy="4643438"/>
          </a:xfrm>
        </p:spPr>
        <p:txBody>
          <a:bodyPr rtlCol="0">
            <a:normAutofit lnSpcReduction="10000"/>
          </a:bodyPr>
          <a:lstStyle/>
          <a:p>
            <a:pPr eaLnBrk="1" fontAlgn="auto" hangingPunct="1">
              <a:spcAft>
                <a:spcPts val="0"/>
              </a:spcAft>
              <a:buFont typeface="Arial" pitchFamily="34" charset="0"/>
              <a:buChar char="•"/>
              <a:defRPr/>
            </a:pPr>
            <a:r>
              <a:rPr lang="en-AU" dirty="0" smtClean="0"/>
              <a:t>This diagram shows the effect of one particular restriction enzyme. It cuts the DNA strand at a particular group of bases.</a:t>
            </a:r>
          </a:p>
          <a:p>
            <a:pPr eaLnBrk="1" fontAlgn="auto" hangingPunct="1">
              <a:spcAft>
                <a:spcPts val="0"/>
              </a:spcAft>
              <a:buFont typeface="Arial" pitchFamily="34" charset="0"/>
              <a:buChar char="•"/>
              <a:defRPr/>
            </a:pPr>
            <a:r>
              <a:rPr lang="en-AU" dirty="0" smtClean="0"/>
              <a:t>This enzyme has produced “sticky ends”, </a:t>
            </a:r>
            <a:r>
              <a:rPr lang="en-AU" dirty="0" err="1" smtClean="0"/>
              <a:t>ie</a:t>
            </a:r>
            <a:r>
              <a:rPr lang="en-AU" dirty="0" smtClean="0"/>
              <a:t> overhanging bases that will be used to join the fragment that is required to be inserted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AU" altLang="en-US" smtClean="0"/>
              <a:t>Restriction enzymes</a:t>
            </a:r>
          </a:p>
        </p:txBody>
      </p:sp>
      <p:pic>
        <p:nvPicPr>
          <p:cNvPr id="12292" name="rg_hi" descr="http://t0.gstatic.com/images?q=tbn:ANd9GcR2_boZfhNJ_0U-_9sJdEBQIsPPfs0FrTRz18jFfdjAwHWLY514Tg">
            <a:hlinkClick r:id="rId2"/>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42938" y="1643063"/>
            <a:ext cx="3643312" cy="3929062"/>
          </a:xfrm>
        </p:spPr>
      </p:pic>
      <p:sp>
        <p:nvSpPr>
          <p:cNvPr id="12291" name="Content Placeholder 3"/>
          <p:cNvSpPr>
            <a:spLocks noGrp="1"/>
          </p:cNvSpPr>
          <p:nvPr>
            <p:ph sz="half" idx="2"/>
          </p:nvPr>
        </p:nvSpPr>
        <p:spPr/>
        <p:txBody>
          <a:bodyPr/>
          <a:lstStyle/>
          <a:p>
            <a:pPr eaLnBrk="1" hangingPunct="1"/>
            <a:r>
              <a:rPr lang="en-AU" altLang="en-US" sz="2400" smtClean="0"/>
              <a:t>This diagram shows 3 different restriction enzymes and their effect. The top one produces “blunt ends” with no overlap, while the bottom 2 show sticky ends</a:t>
            </a:r>
          </a:p>
          <a:p>
            <a:pPr eaLnBrk="1" hangingPunct="1"/>
            <a:r>
              <a:rPr lang="en-AU" altLang="en-US" sz="2400" smtClean="0"/>
              <a:t>It shows that each enzyme cuts the DNA in different places</a:t>
            </a:r>
          </a:p>
          <a:p>
            <a:pPr eaLnBrk="1" hangingPunct="1"/>
            <a:endParaRPr lang="en-AU"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p:txBody>
          <a:bodyPr/>
          <a:lstStyle/>
          <a:p>
            <a:pPr eaLnBrk="1" hangingPunct="1"/>
            <a:r>
              <a:rPr lang="en-AU" altLang="en-US" smtClean="0"/>
              <a:t>Restriction enzymes</a:t>
            </a:r>
          </a:p>
        </p:txBody>
      </p:sp>
      <p:sp>
        <p:nvSpPr>
          <p:cNvPr id="13315" name="Content Placeholder 5"/>
          <p:cNvSpPr>
            <a:spLocks noGrp="1"/>
          </p:cNvSpPr>
          <p:nvPr>
            <p:ph idx="1"/>
          </p:nvPr>
        </p:nvSpPr>
        <p:spPr/>
        <p:txBody>
          <a:bodyPr/>
          <a:lstStyle/>
          <a:p>
            <a:pPr eaLnBrk="1" hangingPunct="1"/>
            <a:r>
              <a:rPr lang="en-AU" altLang="en-US" smtClean="0"/>
              <a:t>There are now around 900 different restriction enzymes, isolated from over 230 different strains of bacteria.</a:t>
            </a:r>
          </a:p>
          <a:p>
            <a:pPr eaLnBrk="1" hangingPunct="1"/>
            <a:r>
              <a:rPr lang="en-AU" altLang="en-US" smtClean="0"/>
              <a:t>These provide researchers with a significant “tool box” with which to select different genes</a:t>
            </a:r>
          </a:p>
          <a:p>
            <a:pPr eaLnBrk="1" hangingPunct="1"/>
            <a:r>
              <a:rPr lang="en-AU" altLang="en-US" smtClean="0"/>
              <a:t>The enzymes are named according to the bacterium from which they were isolated eg: EcoR1 comes from </a:t>
            </a:r>
            <a:r>
              <a:rPr lang="en-AU" altLang="en-US" i="1" smtClean="0"/>
              <a:t>Esherischia coli.</a:t>
            </a:r>
            <a:r>
              <a:rPr lang="en-AU" altLang="en-US"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AU" altLang="en-US" smtClean="0"/>
              <a:t>Ligation</a:t>
            </a:r>
          </a:p>
        </p:txBody>
      </p:sp>
      <p:sp>
        <p:nvSpPr>
          <p:cNvPr id="14339" name="Content Placeholder 5"/>
          <p:cNvSpPr>
            <a:spLocks noGrp="1"/>
          </p:cNvSpPr>
          <p:nvPr>
            <p:ph idx="1"/>
          </p:nvPr>
        </p:nvSpPr>
        <p:spPr/>
        <p:txBody>
          <a:bodyPr/>
          <a:lstStyle/>
          <a:p>
            <a:pPr eaLnBrk="1" hangingPunct="1"/>
            <a:r>
              <a:rPr lang="en-AU" altLang="en-US" smtClean="0"/>
              <a:t>This is the process that joins the fragments produced by restriction enzymes, so inserting them into the new species.</a:t>
            </a:r>
          </a:p>
          <a:p>
            <a:pPr eaLnBrk="1" hangingPunct="1"/>
            <a:r>
              <a:rPr lang="en-AU" altLang="en-US" smtClean="0"/>
              <a:t>It is catalysed by the enzyme DNA ligase</a:t>
            </a:r>
          </a:p>
          <a:p>
            <a:pPr eaLnBrk="1" hangingPunct="1"/>
            <a:r>
              <a:rPr lang="en-AU" altLang="en-US" smtClean="0"/>
              <a:t>The sticky ends of the cut fragments pair up according to the standard rule (A-T; C-G)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AU" altLang="en-US" smtClean="0"/>
              <a:t>Ligation</a:t>
            </a:r>
          </a:p>
        </p:txBody>
      </p:sp>
      <p:pic>
        <p:nvPicPr>
          <p:cNvPr id="15364" name="rg_hi" descr="http://t0.gstatic.com/images?q=tbn:ANd9GcQg-uncivBzewfHIhdGtnzqoh0hPl3D9XU9GF6v_7KOV6InSUw78g">
            <a:hlinkClick r:id="rId2"/>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00063" y="1857375"/>
            <a:ext cx="3929062" cy="3857625"/>
          </a:xfrm>
        </p:spPr>
      </p:pic>
      <p:sp>
        <p:nvSpPr>
          <p:cNvPr id="4" name="Content Placeholder 3"/>
          <p:cNvSpPr>
            <a:spLocks noGrp="1"/>
          </p:cNvSpPr>
          <p:nvPr>
            <p:ph sz="half" idx="2"/>
          </p:nvPr>
        </p:nvSpPr>
        <p:spPr/>
        <p:txBody>
          <a:bodyPr rtlCol="0">
            <a:normAutofit fontScale="77500" lnSpcReduction="20000"/>
          </a:bodyPr>
          <a:lstStyle/>
          <a:p>
            <a:pPr eaLnBrk="1" fontAlgn="auto" hangingPunct="1">
              <a:spcAft>
                <a:spcPts val="0"/>
              </a:spcAft>
              <a:buFont typeface="Arial" pitchFamily="34" charset="0"/>
              <a:buChar char="•"/>
              <a:defRPr/>
            </a:pPr>
            <a:r>
              <a:rPr lang="en-AU" dirty="0" smtClean="0"/>
              <a:t>This diagram shows how a restriction enzyme is used to cut the circular DNA molecule (plasmid) found in bacteria (pink). The same enzyme is then used to cut the DNA that is required (blue). The sticky ends of each will then join up (with the help of another enzyme, ligase), inserting the required gene into the plasmid. This technique has been used to put the human insulin gene into bacteria, which then produce it in large quantities for use by diabetics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AU" altLang="en-US" smtClean="0"/>
              <a:t>Polymerase Chain Reaction</a:t>
            </a:r>
          </a:p>
        </p:txBody>
      </p:sp>
      <p:sp>
        <p:nvSpPr>
          <p:cNvPr id="5" name="Content Placeholder 4"/>
          <p:cNvSpPr>
            <a:spLocks noGrp="1"/>
          </p:cNvSpPr>
          <p:nvPr>
            <p:ph idx="1"/>
          </p:nvPr>
        </p:nvSpPr>
        <p:spPr/>
        <p:txBody>
          <a:bodyPr/>
          <a:lstStyle/>
          <a:p>
            <a:pPr eaLnBrk="1" hangingPunct="1">
              <a:defRPr/>
            </a:pPr>
            <a:r>
              <a:rPr lang="en-AU" sz="2400" dirty="0" smtClean="0"/>
              <a:t>This technique makes multiple copies of segments of DNA very rapidly</a:t>
            </a:r>
          </a:p>
          <a:p>
            <a:pPr eaLnBrk="1" hangingPunct="1">
              <a:defRPr/>
            </a:pPr>
            <a:r>
              <a:rPr lang="en-AU" sz="2400" dirty="0" smtClean="0"/>
              <a:t>It uses the enzyme DNA polymerase</a:t>
            </a:r>
          </a:p>
          <a:p>
            <a:pPr eaLnBrk="1" hangingPunct="1">
              <a:defRPr/>
            </a:pPr>
            <a:r>
              <a:rPr lang="en-AU" sz="2400" dirty="0" smtClean="0"/>
              <a:t>It targets STR (short tandem repeats) aka microsatellites. These are regions of non-coding DNA that are unique to an individual</a:t>
            </a:r>
          </a:p>
          <a:p>
            <a:pPr eaLnBrk="1" hangingPunct="1">
              <a:defRPr/>
            </a:pPr>
            <a:r>
              <a:rPr lang="en-AU" sz="2400" dirty="0" smtClean="0"/>
              <a:t>It has many uses, including</a:t>
            </a:r>
          </a:p>
          <a:p>
            <a:pPr marL="514350" indent="-514350" eaLnBrk="1" hangingPunct="1">
              <a:buFont typeface="+mj-lt"/>
              <a:buAutoNum type="arabicPeriod"/>
              <a:defRPr/>
            </a:pPr>
            <a:r>
              <a:rPr lang="en-AU" sz="2400" dirty="0" smtClean="0"/>
              <a:t>Detecting infectious organisms,</a:t>
            </a:r>
          </a:p>
          <a:p>
            <a:pPr marL="514350" indent="-514350" eaLnBrk="1" hangingPunct="1">
              <a:buFont typeface="+mj-lt"/>
              <a:buAutoNum type="arabicPeriod"/>
              <a:defRPr/>
            </a:pPr>
            <a:r>
              <a:rPr lang="en-AU" sz="2400" dirty="0" smtClean="0"/>
              <a:t>Genetic screening of inherited disorders,</a:t>
            </a:r>
          </a:p>
          <a:p>
            <a:pPr marL="514350" indent="-514350" eaLnBrk="1" hangingPunct="1">
              <a:buFont typeface="+mj-lt"/>
              <a:buAutoNum type="arabicPeriod"/>
              <a:defRPr/>
            </a:pPr>
            <a:r>
              <a:rPr lang="en-AU" sz="2400" dirty="0" smtClean="0"/>
              <a:t>Evolutionary studies using tiny samples from fossils</a:t>
            </a:r>
          </a:p>
          <a:p>
            <a:pPr marL="514350" indent="-514350" eaLnBrk="1" hangingPunct="1">
              <a:buFont typeface="+mj-lt"/>
              <a:buAutoNum type="arabicPeriod"/>
              <a:defRPr/>
            </a:pPr>
            <a:r>
              <a:rPr lang="en-AU" sz="2400" dirty="0" smtClean="0"/>
              <a:t>Forensic studies </a:t>
            </a:r>
            <a:endParaRPr lang="en-AU"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AU" altLang="en-US" smtClean="0"/>
              <a:t>Steps in PCR</a:t>
            </a:r>
          </a:p>
        </p:txBody>
      </p:sp>
      <p:pic>
        <p:nvPicPr>
          <p:cNvPr id="17411" name="rg_hi" descr="http://t1.gstatic.com/images?q=tbn:ANd9GcS0baCeLVv1g_a1gk1lSwW-7xKfJWdy1pk8j8F-6LUZqXUoFwacPQ">
            <a:hlinkClick r:id="rId2"/>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00063" y="1643063"/>
            <a:ext cx="3571875" cy="3000375"/>
          </a:xfrm>
        </p:spPr>
      </p:pic>
      <p:sp>
        <p:nvSpPr>
          <p:cNvPr id="17412" name="Content Placeholder 4"/>
          <p:cNvSpPr>
            <a:spLocks noGrp="1"/>
          </p:cNvSpPr>
          <p:nvPr>
            <p:ph sz="half" idx="2"/>
          </p:nvPr>
        </p:nvSpPr>
        <p:spPr>
          <a:xfrm>
            <a:off x="4071938" y="1600200"/>
            <a:ext cx="4614862" cy="4525963"/>
          </a:xfrm>
        </p:spPr>
        <p:txBody>
          <a:bodyPr/>
          <a:lstStyle/>
          <a:p>
            <a:pPr marL="514350" indent="-514350" eaLnBrk="1" hangingPunct="1">
              <a:buFont typeface="Calibri" pitchFamily="34" charset="0"/>
              <a:buAutoNum type="arabicPeriod"/>
            </a:pPr>
            <a:r>
              <a:rPr lang="en-AU" altLang="en-US" sz="1500" smtClean="0"/>
              <a:t>Target DNA is denatured by heating it to 90-96⁰C. This is called melting, and produces single strands of DNA</a:t>
            </a:r>
          </a:p>
          <a:p>
            <a:pPr marL="514350" indent="-514350" eaLnBrk="1" hangingPunct="1">
              <a:buFont typeface="Calibri" pitchFamily="34" charset="0"/>
              <a:buAutoNum type="arabicPeriod"/>
            </a:pPr>
            <a:r>
              <a:rPr lang="en-AU" altLang="en-US" sz="1500" smtClean="0"/>
              <a:t>Primers are added after cooling the sample to 55-60⁰C. These are short, single strands of nucleotides and must be duplicates of the sequences either side of the piece of nucleic acid that we want to copy. These bind to their complementary bases along the single strands of DNA. This is annealing</a:t>
            </a:r>
          </a:p>
          <a:p>
            <a:pPr marL="514350" indent="-514350" eaLnBrk="1" hangingPunct="1">
              <a:buFont typeface="Calibri" pitchFamily="34" charset="0"/>
              <a:buAutoNum type="arabicPeriod"/>
            </a:pPr>
            <a:r>
              <a:rPr lang="en-AU" altLang="en-US" sz="1500" smtClean="0"/>
              <a:t>Polymerase and nucleotides are added and the sample is heated to 72⁰C. A new copy of the nucleic acid is made from the starting sequences formed by the primers. This is extending.</a:t>
            </a:r>
          </a:p>
          <a:p>
            <a:pPr marL="514350" indent="-514350" eaLnBrk="1" hangingPunct="1">
              <a:buFont typeface="Calibri" pitchFamily="34" charset="0"/>
              <a:buAutoNum type="arabicPeriod"/>
            </a:pPr>
            <a:r>
              <a:rPr lang="en-AU" altLang="en-US" sz="1500" smtClean="0"/>
              <a:t>At the end of this process, there are 2 strands, each with one old piece and one new piece of the required gene</a:t>
            </a:r>
          </a:p>
          <a:p>
            <a:pPr marL="514350" indent="-514350" eaLnBrk="1" hangingPunct="1">
              <a:buFont typeface="Calibri" pitchFamily="34" charset="0"/>
              <a:buAutoNum type="arabicPeriod"/>
            </a:pPr>
            <a:r>
              <a:rPr lang="en-AU" altLang="en-US" sz="1500" smtClean="0"/>
              <a:t>The cycle then repeats as often as necessary</a:t>
            </a:r>
          </a:p>
          <a:p>
            <a:pPr marL="514350" indent="-514350" eaLnBrk="1" hangingPunct="1">
              <a:buFont typeface="Calibri" pitchFamily="34" charset="0"/>
              <a:buAutoNum type="arabicPeriod"/>
            </a:pPr>
            <a:endParaRPr lang="en-AU" altLang="en-US" sz="2000" smtClean="0"/>
          </a:p>
          <a:p>
            <a:pPr marL="514350" indent="-514350" eaLnBrk="1" hangingPunct="1">
              <a:buFont typeface="Calibri" pitchFamily="34" charset="0"/>
              <a:buAutoNum type="arabicPeriod"/>
            </a:pPr>
            <a:endParaRPr lang="en-AU" altLang="en-US" sz="2000" smtClean="0"/>
          </a:p>
        </p:txBody>
      </p:sp>
      <p:sp>
        <p:nvSpPr>
          <p:cNvPr id="17413" name="TextBox 5"/>
          <p:cNvSpPr txBox="1">
            <a:spLocks noChangeArrowheads="1"/>
          </p:cNvSpPr>
          <p:nvPr/>
        </p:nvSpPr>
        <p:spPr bwMode="auto">
          <a:xfrm>
            <a:off x="928688" y="3857625"/>
            <a:ext cx="1857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AU" altLang="en-US" sz="1800">
                <a:latin typeface="Arial" charset="0"/>
              </a:rPr>
              <a:t>96</a:t>
            </a:r>
            <a:r>
              <a:rPr lang="en-AU" altLang="en-US" sz="1800"/>
              <a:t>⁰       60⁰      72⁰</a:t>
            </a:r>
            <a:endParaRPr lang="en-AU" altLang="en-US" sz="180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939800"/>
          </a:xfrm>
        </p:spPr>
        <p:txBody>
          <a:bodyPr/>
          <a:lstStyle/>
          <a:p>
            <a:pPr eaLnBrk="1" hangingPunct="1"/>
            <a:r>
              <a:rPr lang="en-AU" altLang="en-US" smtClean="0"/>
              <a:t>PCR</a:t>
            </a:r>
          </a:p>
        </p:txBody>
      </p:sp>
      <p:sp>
        <p:nvSpPr>
          <p:cNvPr id="18435" name="Content Placeholder 2"/>
          <p:cNvSpPr>
            <a:spLocks noGrp="1"/>
          </p:cNvSpPr>
          <p:nvPr>
            <p:ph idx="1"/>
          </p:nvPr>
        </p:nvSpPr>
        <p:spPr>
          <a:xfrm>
            <a:off x="428625" y="1357313"/>
            <a:ext cx="8229600" cy="4525962"/>
          </a:xfrm>
        </p:spPr>
        <p:txBody>
          <a:bodyPr/>
          <a:lstStyle/>
          <a:p>
            <a:pPr eaLnBrk="1" hangingPunct="1"/>
            <a:r>
              <a:rPr lang="en-AU" altLang="en-US" sz="2800" smtClean="0"/>
              <a:t>The enzymes required in this process must be able to work at temperatures well above the normal range. Recall that high temperatures cause enzymes to denature!</a:t>
            </a:r>
          </a:p>
          <a:p>
            <a:pPr eaLnBrk="1" hangingPunct="1"/>
            <a:r>
              <a:rPr lang="en-AU" altLang="en-US" sz="2800" smtClean="0"/>
              <a:t>The enzymes used in this process have been isolated from thermophilic bacteria, especially the hot springs species </a:t>
            </a:r>
            <a:r>
              <a:rPr lang="en-AU" altLang="en-US" sz="2800" i="1" smtClean="0"/>
              <a:t>Thermus aquaticus. </a:t>
            </a:r>
            <a:r>
              <a:rPr lang="en-AU" altLang="en-US" sz="2800" smtClean="0"/>
              <a:t>These enzymes are thermally stable, and do not denature at high temperatures</a:t>
            </a:r>
          </a:p>
          <a:p>
            <a:pPr eaLnBrk="1" hangingPunct="1"/>
            <a:r>
              <a:rPr lang="en-AU" altLang="en-US" sz="2800" smtClean="0"/>
              <a:t>These enzymes are prefixed by </a:t>
            </a:r>
            <a:r>
              <a:rPr lang="en-AU" altLang="en-US" sz="2800" i="1" smtClean="0"/>
              <a:t>Taq, </a:t>
            </a:r>
          </a:p>
          <a:p>
            <a:pPr eaLnBrk="1" hangingPunct="1">
              <a:buFont typeface="Arial" charset="0"/>
              <a:buNone/>
            </a:pPr>
            <a:r>
              <a:rPr lang="en-AU" altLang="en-US" sz="2800" i="1" smtClean="0"/>
              <a:t>     </a:t>
            </a:r>
            <a:r>
              <a:rPr lang="en-AU" altLang="en-US" sz="2800" smtClean="0"/>
              <a:t>eg </a:t>
            </a:r>
            <a:r>
              <a:rPr lang="en-AU" altLang="en-US" sz="2800" i="1" smtClean="0"/>
              <a:t>Taq</a:t>
            </a:r>
            <a:r>
              <a:rPr lang="en-AU" altLang="en-US" sz="2800" smtClean="0"/>
              <a:t> polymerase, to indicate their source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AU" altLang="en-US" smtClean="0"/>
              <a:t>Gel electrophoresis</a:t>
            </a:r>
          </a:p>
        </p:txBody>
      </p:sp>
      <p:sp>
        <p:nvSpPr>
          <p:cNvPr id="19459" name="Content Placeholder 2"/>
          <p:cNvSpPr>
            <a:spLocks noGrp="1"/>
          </p:cNvSpPr>
          <p:nvPr>
            <p:ph idx="1"/>
          </p:nvPr>
        </p:nvSpPr>
        <p:spPr>
          <a:xfrm>
            <a:off x="500063" y="1285875"/>
            <a:ext cx="8229600" cy="4857750"/>
          </a:xfrm>
        </p:spPr>
        <p:txBody>
          <a:bodyPr/>
          <a:lstStyle/>
          <a:p>
            <a:pPr eaLnBrk="1" hangingPunct="1"/>
            <a:r>
              <a:rPr lang="en-AU" altLang="en-US" sz="2800" dirty="0" smtClean="0"/>
              <a:t>This process separates fragments of DNA based on their size.</a:t>
            </a:r>
          </a:p>
          <a:p>
            <a:pPr eaLnBrk="1" hangingPunct="1"/>
            <a:r>
              <a:rPr lang="en-AU" altLang="en-US" sz="2800" dirty="0" smtClean="0"/>
              <a:t>The sample is placed into a gel, and a current is passed through it. The DNA carries a negative charge, so it is attracted to the positive end.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AU" altLang="en-US" dirty="0" smtClean="0"/>
              <a:t>Gel electrophoresis cont’d</a:t>
            </a:r>
          </a:p>
        </p:txBody>
      </p:sp>
      <p:sp>
        <p:nvSpPr>
          <p:cNvPr id="19459" name="Content Placeholder 2"/>
          <p:cNvSpPr>
            <a:spLocks noGrp="1"/>
          </p:cNvSpPr>
          <p:nvPr>
            <p:ph idx="1"/>
          </p:nvPr>
        </p:nvSpPr>
        <p:spPr>
          <a:xfrm>
            <a:off x="500063" y="1285875"/>
            <a:ext cx="8229600" cy="4857750"/>
          </a:xfrm>
        </p:spPr>
        <p:txBody>
          <a:bodyPr/>
          <a:lstStyle/>
          <a:p>
            <a:pPr eaLnBrk="1" hangingPunct="1"/>
            <a:r>
              <a:rPr lang="en-AU" altLang="en-US" sz="2800" dirty="0" smtClean="0"/>
              <a:t>Large pieces move the least distance, small pieces move the most distance</a:t>
            </a:r>
          </a:p>
          <a:p>
            <a:pPr eaLnBrk="1" hangingPunct="1"/>
            <a:r>
              <a:rPr lang="en-AU" altLang="en-US" sz="2800" dirty="0" smtClean="0"/>
              <a:t>The different samples can then be compared, because the different lengths are stained with a dye, and will show up as a series of bands</a:t>
            </a:r>
          </a:p>
          <a:p>
            <a:pPr eaLnBrk="1" hangingPunct="1"/>
            <a:r>
              <a:rPr lang="en-AU" altLang="en-US" sz="2800" dirty="0" smtClean="0"/>
              <a:t>The more bands in common, the closer the match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AU" altLang="en-US" dirty="0" smtClean="0"/>
              <a:t>Genetic recombination</a:t>
            </a:r>
          </a:p>
        </p:txBody>
      </p:sp>
      <p:sp>
        <p:nvSpPr>
          <p:cNvPr id="3075" name="Content Placeholder 2"/>
          <p:cNvSpPr>
            <a:spLocks noGrp="1"/>
          </p:cNvSpPr>
          <p:nvPr>
            <p:ph idx="1"/>
          </p:nvPr>
        </p:nvSpPr>
        <p:spPr/>
        <p:txBody>
          <a:bodyPr/>
          <a:lstStyle/>
          <a:p>
            <a:pPr eaLnBrk="1" hangingPunct="1"/>
            <a:r>
              <a:rPr lang="en-AU" altLang="en-US" dirty="0" smtClean="0"/>
              <a:t>AKA genetic engineering. It’s a process in which genes are transferred between chromosomes, including those of different species. </a:t>
            </a:r>
            <a:r>
              <a:rPr lang="en-AU" altLang="en-US" dirty="0" smtClean="0">
                <a:solidFill>
                  <a:srgbClr val="FF0000"/>
                </a:solidFill>
              </a:rPr>
              <a:t>It differs from selective breeding because it breaks the species barrier </a:t>
            </a:r>
            <a:r>
              <a:rPr lang="en-AU" altLang="en-US" dirty="0" smtClean="0"/>
              <a:t>– genes can be inserted from completely unrelated organisms. An organism produced in this way is called a GMO (genetically modified organism) and could never arise in nature.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p:txBody>
          <a:bodyPr/>
          <a:lstStyle/>
          <a:p>
            <a:pPr eaLnBrk="1" hangingPunct="1"/>
            <a:r>
              <a:rPr lang="en-AU" altLang="en-US" dirty="0" smtClean="0"/>
              <a:t>Gel electrophoresis</a:t>
            </a:r>
            <a:br>
              <a:rPr lang="en-AU" altLang="en-US" dirty="0" smtClean="0"/>
            </a:br>
            <a:r>
              <a:rPr lang="en-AU" altLang="en-US" sz="1400" dirty="0" smtClean="0"/>
              <a:t>https://schoolworkhelper.net/gel-electrophoresis-basics-steps/</a:t>
            </a:r>
          </a:p>
        </p:txBody>
      </p:sp>
      <p:pic>
        <p:nvPicPr>
          <p:cNvPr id="20483" name="il_fi" descr="http://classroom.sdmesa.edu/eschmid/images/Lab8-B4.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1500188"/>
            <a:ext cx="6343650" cy="451485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67544" y="116632"/>
            <a:ext cx="8229600" cy="1143000"/>
          </a:xfrm>
        </p:spPr>
        <p:txBody>
          <a:bodyPr/>
          <a:lstStyle/>
          <a:p>
            <a:r>
              <a:rPr lang="en-AU" altLang="en-US" smtClean="0"/>
              <a:t>Uses of Gel Electrophoresis</a:t>
            </a:r>
          </a:p>
        </p:txBody>
      </p:sp>
      <p:sp>
        <p:nvSpPr>
          <p:cNvPr id="21507" name="Content Placeholder 2"/>
          <p:cNvSpPr>
            <a:spLocks noGrp="1"/>
          </p:cNvSpPr>
          <p:nvPr>
            <p:ph idx="1"/>
          </p:nvPr>
        </p:nvSpPr>
        <p:spPr/>
        <p:txBody>
          <a:bodyPr/>
          <a:lstStyle/>
          <a:p>
            <a:r>
              <a:rPr lang="en-AU" altLang="en-US" sz="2800" dirty="0" smtClean="0"/>
              <a:t>Forensics: comparing DNA in the victim and the suspects</a:t>
            </a:r>
          </a:p>
          <a:p>
            <a:r>
              <a:rPr lang="en-AU" altLang="en-US" sz="2800" dirty="0" smtClean="0"/>
              <a:t>Conservation biology: comparing the DNA of captive bred species in a breeding program to prevent inbreeding; identifying samples of meat to determine whether it is from an endangered species; measuring the genetic diversity of small populations</a:t>
            </a:r>
          </a:p>
          <a:p>
            <a:r>
              <a:rPr lang="en-AU" altLang="en-US" sz="2800" dirty="0" smtClean="0"/>
              <a:t>Sequencing DNA (</a:t>
            </a:r>
            <a:r>
              <a:rPr lang="en-AU" altLang="en-US" sz="2800" dirty="0" err="1" smtClean="0"/>
              <a:t>ie</a:t>
            </a:r>
            <a:r>
              <a:rPr lang="en-AU" altLang="en-US" sz="2800" dirty="0" smtClean="0"/>
              <a:t> finding out the order of the nucleotides)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Examples of electrophoresis profiles</a:t>
            </a:r>
            <a:endParaRPr lang="en-AU" dirty="0"/>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3833" y="1484784"/>
            <a:ext cx="6032403"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807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Image result for genetic profiles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04664"/>
            <a:ext cx="6575673" cy="413910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71600" y="4941168"/>
            <a:ext cx="7344816" cy="1092607"/>
          </a:xfrm>
          <a:prstGeom prst="rect">
            <a:avLst/>
          </a:prstGeom>
          <a:noFill/>
        </p:spPr>
        <p:txBody>
          <a:bodyPr wrap="square" rtlCol="0">
            <a:spAutoFit/>
          </a:bodyPr>
          <a:lstStyle/>
          <a:p>
            <a:r>
              <a:rPr lang="en-AU" dirty="0" smtClean="0"/>
              <a:t>This shows how a gel can be used to find relatedness among different organisms. The more bands in common, the more closely related the organisms</a:t>
            </a:r>
          </a:p>
          <a:p>
            <a:r>
              <a:rPr lang="en-AU" sz="1100" dirty="0" smtClean="0"/>
              <a:t>http://www.scielo.br/scielo.php?script=sci_arttext&amp;pid=S0037-86822012000500007</a:t>
            </a:r>
            <a:endParaRPr lang="en-AU" sz="1100" dirty="0"/>
          </a:p>
        </p:txBody>
      </p:sp>
    </p:spTree>
    <p:extLst>
      <p:ext uri="{BB962C8B-B14F-4D97-AF65-F5344CB8AC3E}">
        <p14:creationId xmlns:p14="http://schemas.microsoft.com/office/powerpoint/2010/main" val="1677826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AU" altLang="en-US" smtClean="0"/>
              <a:t>DNA sequencing</a:t>
            </a:r>
          </a:p>
        </p:txBody>
      </p:sp>
      <p:sp>
        <p:nvSpPr>
          <p:cNvPr id="22531" name="Content Placeholder 2"/>
          <p:cNvSpPr>
            <a:spLocks noGrp="1"/>
          </p:cNvSpPr>
          <p:nvPr>
            <p:ph idx="1"/>
          </p:nvPr>
        </p:nvSpPr>
        <p:spPr/>
        <p:txBody>
          <a:bodyPr/>
          <a:lstStyle/>
          <a:p>
            <a:r>
              <a:rPr lang="en-AU" altLang="en-US" smtClean="0"/>
              <a:t>This is a specialised form of electrophoresis that results in a knowledge of the order of the nucleotide bases (A,T,C,G)</a:t>
            </a:r>
          </a:p>
          <a:p>
            <a:r>
              <a:rPr lang="en-AU" altLang="en-US" smtClean="0"/>
              <a:t>A very clear explanation can be found at</a:t>
            </a:r>
          </a:p>
          <a:p>
            <a:pPr>
              <a:buFont typeface="Arial" charset="0"/>
              <a:buNone/>
            </a:pPr>
            <a:r>
              <a:rPr lang="en-AU" altLang="en-US" sz="2000" smtClean="0">
                <a:hlinkClick r:id="rId2" action="ppaction://hlinksldjump"/>
              </a:rPr>
              <a:t> </a:t>
            </a:r>
            <a:r>
              <a:rPr lang="en-AU" altLang="en-US" sz="2000" smtClean="0"/>
              <a:t>https://</a:t>
            </a:r>
            <a:r>
              <a:rPr lang="en-AU" altLang="en-US" sz="2000" smtClean="0">
                <a:hlinkClick r:id="rId3" action="ppaction://hlinkpres?slideindex=1&amp;slidetitle="/>
              </a:rPr>
              <a:t>seqcore.brcf.med.umich.edu/sites/default/files/html/educ/dnapr/sequencing.html</a:t>
            </a:r>
            <a:endParaRPr lang="en-AU" altLang="en-US" sz="20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AU" altLang="en-US" smtClean="0"/>
              <a:t>DNA chips</a:t>
            </a:r>
          </a:p>
        </p:txBody>
      </p:sp>
      <p:sp>
        <p:nvSpPr>
          <p:cNvPr id="23555" name="Content Placeholder 2"/>
          <p:cNvSpPr>
            <a:spLocks noGrp="1"/>
          </p:cNvSpPr>
          <p:nvPr>
            <p:ph idx="1"/>
          </p:nvPr>
        </p:nvSpPr>
        <p:spPr/>
        <p:txBody>
          <a:bodyPr/>
          <a:lstStyle/>
          <a:p>
            <a:r>
              <a:rPr lang="en-AU" altLang="en-US" sz="2400" smtClean="0"/>
              <a:t>AKA DNA microarrays</a:t>
            </a:r>
          </a:p>
          <a:p>
            <a:r>
              <a:rPr lang="en-AU" altLang="en-US" sz="2400" smtClean="0"/>
              <a:t>These are grids printed onto glass slides or a similar surface. At each point on the grid is a section of DNA that represents one gene. We can therefore use the grid to determine which genes are switched on, and which are not. This is useful when studying cancer cells, or antibiotic resistance in bacteria.</a:t>
            </a:r>
          </a:p>
          <a:p>
            <a:r>
              <a:rPr lang="en-AU" altLang="en-US" sz="2400" smtClean="0"/>
              <a:t>A clear explanation of how these chips are made and used can be found at</a:t>
            </a:r>
          </a:p>
          <a:p>
            <a:pPr>
              <a:buFont typeface="Arial" charset="0"/>
              <a:buNone/>
            </a:pPr>
            <a:r>
              <a:rPr lang="en-AU" altLang="en-US" sz="2400" smtClean="0">
                <a:hlinkClick r:id="rId2"/>
              </a:rPr>
              <a:t>http://learn.genetics.utah.edu/content/labs/microarray/</a:t>
            </a:r>
            <a:endParaRPr lang="en-AU" altLang="en-US" sz="24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AU" altLang="en-US" smtClean="0"/>
              <a:t>DNA chip summary</a:t>
            </a:r>
          </a:p>
        </p:txBody>
      </p:sp>
      <p:pic>
        <p:nvPicPr>
          <p:cNvPr id="24579" name="il_fi" descr="http://www.ifcc.org/ifccfiles/images/art3_2.jp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876550" y="2162969"/>
            <a:ext cx="3390900" cy="3400425"/>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AU" altLang="en-US" smtClean="0"/>
              <a:t>Ethical considerations</a:t>
            </a:r>
          </a:p>
        </p:txBody>
      </p:sp>
      <p:sp>
        <p:nvSpPr>
          <p:cNvPr id="25603" name="Content Placeholder 2"/>
          <p:cNvSpPr>
            <a:spLocks noGrp="1"/>
          </p:cNvSpPr>
          <p:nvPr>
            <p:ph idx="1"/>
          </p:nvPr>
        </p:nvSpPr>
        <p:spPr/>
        <p:txBody>
          <a:bodyPr/>
          <a:lstStyle/>
          <a:p>
            <a:r>
              <a:rPr lang="en-AU" altLang="en-US" sz="1800" smtClean="0"/>
              <a:t>Research into new uses for these technologies is expensive. Private companies that carry out the research need to make a profit to stay in business. This has led to situations where a company may try to take out a patent on a gene – how would you feel if one of your genes legally belonged to someone else? </a:t>
            </a:r>
          </a:p>
          <a:p>
            <a:r>
              <a:rPr lang="en-AU" altLang="en-US" sz="1800" smtClean="0"/>
              <a:t>Genetic screening can pinpoint genes that may cause health issues later in life. Who should have access to this information? If you apply for a job, can your potential employer access this information to see whether you’re a risk because you carry a gene that may affect your health? Can insurance companies refuse you health insurance, or charge you a huge premium, because of your genes?</a:t>
            </a:r>
          </a:p>
          <a:p>
            <a:r>
              <a:rPr lang="en-AU" altLang="en-US" sz="1800" smtClean="0"/>
              <a:t>GMOs are fairly recent inventions – do we know the long term effects on human health of consuming them?</a:t>
            </a:r>
          </a:p>
          <a:p>
            <a:r>
              <a:rPr lang="en-AU" altLang="en-US" sz="1800" smtClean="0"/>
              <a:t>Could we “create a monster”? For example, some crop species have been engineered to be herbicide resistant, so the farmer can spray for weeds and not harm the crop. Can these genes ‘escape’ into natural populations of plants, rendering them resistant to herbicides too?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AU" altLang="en-US" smtClean="0"/>
              <a:t>Ethical considerations cont’d</a:t>
            </a:r>
          </a:p>
        </p:txBody>
      </p:sp>
      <p:sp>
        <p:nvSpPr>
          <p:cNvPr id="26627" name="Content Placeholder 2"/>
          <p:cNvSpPr>
            <a:spLocks noGrp="1"/>
          </p:cNvSpPr>
          <p:nvPr>
            <p:ph idx="1"/>
          </p:nvPr>
        </p:nvSpPr>
        <p:spPr/>
        <p:txBody>
          <a:bodyPr/>
          <a:lstStyle/>
          <a:p>
            <a:r>
              <a:rPr lang="en-AU" altLang="en-US" smtClean="0"/>
              <a:t>Some people suggest we should not create transgenic organisms, because we are effectively playing God. Critics of this argument state that we have a duty to alleviate the suffering of people who may be helped by better food supplies and improved medical treatment. Where do we draw the line? Who decides?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Text and </a:t>
            </a:r>
            <a:r>
              <a:rPr lang="en-AU" dirty="0" err="1" smtClean="0"/>
              <a:t>Biozone</a:t>
            </a:r>
            <a:r>
              <a:rPr lang="en-AU" dirty="0" smtClean="0"/>
              <a:t> pages</a:t>
            </a:r>
            <a:endParaRPr lang="en-AU" dirty="0"/>
          </a:p>
        </p:txBody>
      </p:sp>
      <p:sp>
        <p:nvSpPr>
          <p:cNvPr id="3" name="Content Placeholder 2"/>
          <p:cNvSpPr>
            <a:spLocks noGrp="1"/>
          </p:cNvSpPr>
          <p:nvPr>
            <p:ph idx="1"/>
          </p:nvPr>
        </p:nvSpPr>
        <p:spPr/>
        <p:txBody>
          <a:bodyPr/>
          <a:lstStyle/>
          <a:p>
            <a:r>
              <a:rPr lang="en-AU" dirty="0" smtClean="0"/>
              <a:t>Text: Chapter 5</a:t>
            </a:r>
          </a:p>
          <a:p>
            <a:r>
              <a:rPr lang="en-AU" dirty="0" err="1" smtClean="0"/>
              <a:t>Biozone</a:t>
            </a:r>
            <a:r>
              <a:rPr lang="en-AU" dirty="0" smtClean="0"/>
              <a:t> pages 189 - 219</a:t>
            </a:r>
            <a:endParaRPr lang="en-AU" dirty="0"/>
          </a:p>
        </p:txBody>
      </p:sp>
    </p:spTree>
    <p:extLst>
      <p:ext uri="{BB962C8B-B14F-4D97-AF65-F5344CB8AC3E}">
        <p14:creationId xmlns:p14="http://schemas.microsoft.com/office/powerpoint/2010/main" val="661983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altLang="en-US" smtClean="0"/>
              <a:t>Examples of GMOs</a:t>
            </a:r>
          </a:p>
        </p:txBody>
      </p:sp>
      <p:sp>
        <p:nvSpPr>
          <p:cNvPr id="4099" name="Content Placeholder 2"/>
          <p:cNvSpPr>
            <a:spLocks noGrp="1"/>
          </p:cNvSpPr>
          <p:nvPr>
            <p:ph idx="1"/>
          </p:nvPr>
        </p:nvSpPr>
        <p:spPr/>
        <p:txBody>
          <a:bodyPr/>
          <a:lstStyle/>
          <a:p>
            <a:r>
              <a:rPr lang="en-AU" altLang="en-US" sz="2000" smtClean="0"/>
              <a:t>Golden rice: engineered to produce high levels of  </a:t>
            </a:r>
            <a:r>
              <a:rPr lang="el-GR" altLang="en-US" sz="2000" smtClean="0"/>
              <a:t>β</a:t>
            </a:r>
            <a:r>
              <a:rPr lang="en-AU" altLang="en-US" sz="2000" smtClean="0"/>
              <a:t>-carotene, the building block of Vitamin A</a:t>
            </a:r>
          </a:p>
          <a:p>
            <a:r>
              <a:rPr lang="en-AU" altLang="en-US" sz="2000" smtClean="0"/>
              <a:t>Pest-resistant cotton: engineered to contain its own pesticide, reducing the need for broadscale spraying</a:t>
            </a:r>
          </a:p>
          <a:p>
            <a:r>
              <a:rPr lang="en-AU" altLang="en-US" sz="2000" smtClean="0"/>
              <a:t>Bacteria that can help clean up oil spills have been produced. They are sprayed on the spilt oil and digest it. They can then be harvested as a protein source </a:t>
            </a:r>
          </a:p>
          <a:p>
            <a:r>
              <a:rPr lang="en-AU" altLang="en-US" sz="2000" smtClean="0"/>
              <a:t>Tomatoes have been engineered to last longer by switching off the gene for ripening. This extends the shelf life of the tomato</a:t>
            </a:r>
          </a:p>
          <a:p>
            <a:r>
              <a:rPr lang="en-AU" altLang="en-US" sz="2000" smtClean="0"/>
              <a:t>Recombinant yeasts produce human insulin for use by diabetics. Prior to this, insulin was harvested from pigs, causing allergic reactions in some people</a:t>
            </a:r>
          </a:p>
          <a:p>
            <a:pPr>
              <a:buFont typeface="Arial" charset="0"/>
              <a:buNone/>
            </a:pPr>
            <a:endParaRPr lang="en-AU" alt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AU" altLang="en-US" smtClean="0"/>
              <a:t>Examples of GMOs</a:t>
            </a:r>
          </a:p>
        </p:txBody>
      </p:sp>
      <p:sp>
        <p:nvSpPr>
          <p:cNvPr id="5123" name="Rectangle 2"/>
          <p:cNvSpPr>
            <a:spLocks noChangeArrowheads="1"/>
          </p:cNvSpPr>
          <p:nvPr/>
        </p:nvSpPr>
        <p:spPr bwMode="auto">
          <a:xfrm>
            <a:off x="1042988" y="1196975"/>
            <a:ext cx="6985000"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AU" altLang="en-US" sz="1600">
                <a:latin typeface="Arial" charset="0"/>
              </a:rPr>
              <a:t>Golden rice: engineered to contain pro-vitamin A. Rice is the staple food for very large numbers of people, but is low in essential vitamins. Golden rice provides vitamin A, required for vision</a:t>
            </a:r>
            <a:r>
              <a:rPr lang="en-AU" altLang="en-US" sz="1800">
                <a:latin typeface="Arial" charset="0"/>
              </a:rPr>
              <a:t>. (Biozone p. 215) </a:t>
            </a:r>
            <a:r>
              <a:rPr lang="en-AU" altLang="en-US" sz="1100">
                <a:latin typeface="Arial" charset="0"/>
              </a:rPr>
              <a:t>https://infograph.venngage.com/p/219454/recombinant-dna-and-golden-rice</a:t>
            </a:r>
          </a:p>
        </p:txBody>
      </p:sp>
      <p:pic>
        <p:nvPicPr>
          <p:cNvPr id="5124" name="Picture 2" descr="Image result for golden ri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88" y="2322513"/>
            <a:ext cx="7289800" cy="409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r>
              <a:rPr lang="en-AU" altLang="en-US" sz="2400" smtClean="0"/>
              <a:t/>
            </a:r>
            <a:br>
              <a:rPr lang="en-AU" altLang="en-US" sz="2400" smtClean="0"/>
            </a:br>
            <a:r>
              <a:rPr lang="en-AU" altLang="en-US" sz="2800" smtClean="0"/>
              <a:t>Pest-resistant cotton: engineered to contain its own pesticide, reducing the need for broadscale spraying</a:t>
            </a:r>
            <a:r>
              <a:rPr lang="en-AU" altLang="en-US" smtClean="0"/>
              <a:t/>
            </a:r>
            <a:br>
              <a:rPr lang="en-AU" altLang="en-US" smtClean="0"/>
            </a:br>
            <a:r>
              <a:rPr lang="en-AU" altLang="en-US" sz="1200" smtClean="0"/>
              <a:t>https://encrypted-tbn0.gstatic.com/images?q=tbn:ANd9GcSGyueAiXjN1VxMcSORZYBH8kFsb8IB19NBfVadH_fuNuCGUlUD9g</a:t>
            </a:r>
          </a:p>
        </p:txBody>
      </p:sp>
      <p:pic>
        <p:nvPicPr>
          <p:cNvPr id="6147" name="Picture 2" descr="Image result for bt cot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773238"/>
            <a:ext cx="5003800" cy="374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AU" altLang="en-US" sz="2400" smtClean="0"/>
              <a:t/>
            </a:r>
            <a:br>
              <a:rPr lang="en-AU" altLang="en-US" sz="2400" smtClean="0"/>
            </a:br>
            <a:r>
              <a:rPr lang="en-AU" altLang="en-US" sz="2400" smtClean="0"/>
              <a:t/>
            </a:r>
            <a:br>
              <a:rPr lang="en-AU" altLang="en-US" sz="2400" smtClean="0"/>
            </a:br>
            <a:r>
              <a:rPr lang="en-AU" altLang="en-US" sz="2400" smtClean="0"/>
              <a:t>Tomatoes have been engineered to last longer by switching off the gene for ripening. This extends the shelf life of the tomato</a:t>
            </a:r>
            <a:r>
              <a:rPr lang="en-AU" altLang="en-US" smtClean="0"/>
              <a:t/>
            </a:r>
            <a:br>
              <a:rPr lang="en-AU" altLang="en-US" smtClean="0"/>
            </a:br>
            <a:r>
              <a:rPr lang="en-AU" altLang="en-US" sz="1400" smtClean="0"/>
              <a:t>http://www.deccanherald.com/content/50265/gm-tomato-gives-45-day.html</a:t>
            </a:r>
          </a:p>
        </p:txBody>
      </p:sp>
      <p:pic>
        <p:nvPicPr>
          <p:cNvPr id="7171" name="Picture 2" descr="Image result for gm tomato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2060575"/>
            <a:ext cx="6070600" cy="343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AU" altLang="en-US" sz="2400" smtClean="0"/>
              <a:t/>
            </a:r>
            <a:br>
              <a:rPr lang="en-AU" altLang="en-US" sz="2400" smtClean="0"/>
            </a:br>
            <a:r>
              <a:rPr lang="en-AU" altLang="en-US" sz="2400" smtClean="0"/>
              <a:t>Recombinant yeasts or bacteria (seen below) produce human insulin for use by diabetics. Prior to this, insulin was harvested from pigs, causing allergic reactions in some people</a:t>
            </a:r>
            <a:br>
              <a:rPr lang="en-AU" altLang="en-US" sz="2400" smtClean="0"/>
            </a:br>
            <a:r>
              <a:rPr lang="en-AU" altLang="en-US" sz="1200" smtClean="0"/>
              <a:t>https://www.eduhk.hk/biotech/eng/classrm/explain/health3.jpg</a:t>
            </a:r>
          </a:p>
        </p:txBody>
      </p:sp>
      <p:pic>
        <p:nvPicPr>
          <p:cNvPr id="8195" name="Picture 2" descr="Image result for insulin production from yeas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1700213"/>
            <a:ext cx="66294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AU" altLang="en-US" smtClean="0"/>
              <a:t>Techniques</a:t>
            </a:r>
          </a:p>
        </p:txBody>
      </p:sp>
      <p:sp>
        <p:nvSpPr>
          <p:cNvPr id="9219" name="Content Placeholder 2"/>
          <p:cNvSpPr>
            <a:spLocks noGrp="1"/>
          </p:cNvSpPr>
          <p:nvPr>
            <p:ph idx="1"/>
          </p:nvPr>
        </p:nvSpPr>
        <p:spPr/>
        <p:txBody>
          <a:bodyPr/>
          <a:lstStyle/>
          <a:p>
            <a:pPr eaLnBrk="1" hangingPunct="1">
              <a:buFont typeface="Arial" charset="0"/>
              <a:buNone/>
            </a:pPr>
            <a:r>
              <a:rPr lang="en-AU" altLang="en-US" smtClean="0"/>
              <a:t>You need to understand how and why these are used:</a:t>
            </a:r>
          </a:p>
          <a:p>
            <a:pPr eaLnBrk="1" hangingPunct="1"/>
            <a:r>
              <a:rPr lang="en-AU" altLang="en-US" smtClean="0"/>
              <a:t>Restriction enzymes</a:t>
            </a:r>
          </a:p>
          <a:p>
            <a:pPr eaLnBrk="1" hangingPunct="1"/>
            <a:r>
              <a:rPr lang="en-AU" altLang="en-US" smtClean="0"/>
              <a:t>Ligation</a:t>
            </a:r>
          </a:p>
          <a:p>
            <a:pPr eaLnBrk="1" hangingPunct="1"/>
            <a:r>
              <a:rPr lang="en-AU" altLang="en-US" smtClean="0"/>
              <a:t>Polymerase chain reaction (PCR)</a:t>
            </a:r>
          </a:p>
          <a:p>
            <a:pPr eaLnBrk="1" hangingPunct="1"/>
            <a:r>
              <a:rPr lang="en-AU" altLang="en-US" smtClean="0"/>
              <a:t>Gel electrophoresis</a:t>
            </a:r>
          </a:p>
          <a:p>
            <a:pPr eaLnBrk="1" hangingPunct="1"/>
            <a:r>
              <a:rPr lang="en-AU" altLang="en-US" smtClean="0"/>
              <a:t>DNA microarrays (aka DNA chips)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AU" altLang="en-US" smtClean="0"/>
              <a:t>Restriction enzymes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AU" dirty="0" smtClean="0"/>
              <a:t>The structure of DNA is the same regardless of the species it comes from. </a:t>
            </a:r>
          </a:p>
          <a:p>
            <a:pPr eaLnBrk="1" fontAlgn="auto" hangingPunct="1">
              <a:spcAft>
                <a:spcPts val="0"/>
              </a:spcAft>
              <a:buFont typeface="Arial" pitchFamily="34" charset="0"/>
              <a:buChar char="•"/>
              <a:defRPr/>
            </a:pPr>
            <a:r>
              <a:rPr lang="en-AU" dirty="0" smtClean="0"/>
              <a:t>Enzymes associated with DNA in one species will therefore work in all species.</a:t>
            </a:r>
          </a:p>
          <a:p>
            <a:pPr eaLnBrk="1" fontAlgn="auto" hangingPunct="1">
              <a:spcAft>
                <a:spcPts val="0"/>
              </a:spcAft>
              <a:buFont typeface="Arial" pitchFamily="34" charset="0"/>
              <a:buChar char="•"/>
              <a:defRPr/>
            </a:pPr>
            <a:r>
              <a:rPr lang="en-AU" dirty="0" smtClean="0"/>
              <a:t>Restriction enzymes work by cutting the sequence of DNA at a particular base sequence</a:t>
            </a:r>
          </a:p>
          <a:p>
            <a:pPr eaLnBrk="1" fontAlgn="auto" hangingPunct="1">
              <a:spcAft>
                <a:spcPts val="0"/>
              </a:spcAft>
              <a:buFont typeface="Arial" pitchFamily="34" charset="0"/>
              <a:buChar char="•"/>
              <a:defRPr/>
            </a:pPr>
            <a:r>
              <a:rPr lang="en-AU" dirty="0" smtClean="0"/>
              <a:t>Their natural role in a cell (usually bacterial) is to protect the cell from viral DNA, which is cut by the enzyme and thus made inactive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12314</TotalTime>
  <Words>1559</Words>
  <Application>Microsoft Office PowerPoint</Application>
  <PresentationFormat>On-screen Show (4:3)</PresentationFormat>
  <Paragraphs>99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DNA Technology</vt:lpstr>
      <vt:lpstr>Genetic recombination</vt:lpstr>
      <vt:lpstr>Examples of GMOs</vt:lpstr>
      <vt:lpstr>Examples of GMOs</vt:lpstr>
      <vt:lpstr> Pest-resistant cotton: engineered to contain its own pesticide, reducing the need for broadscale spraying https://encrypted-tbn0.gstatic.com/images?q=tbn:ANd9GcSGyueAiXjN1VxMcSORZYBH8kFsb8IB19NBfVadH_fuNuCGUlUD9g</vt:lpstr>
      <vt:lpstr>  Tomatoes have been engineered to last longer by switching off the gene for ripening. This extends the shelf life of the tomato http://www.deccanherald.com/content/50265/gm-tomato-gives-45-day.html</vt:lpstr>
      <vt:lpstr> Recombinant yeasts or bacteria (seen below) produce human insulin for use by diabetics. Prior to this, insulin was harvested from pigs, causing allergic reactions in some people https://www.eduhk.hk/biotech/eng/classrm/explain/health3.jpg</vt:lpstr>
      <vt:lpstr>Techniques</vt:lpstr>
      <vt:lpstr>Restriction enzymes</vt:lpstr>
      <vt:lpstr>Restriction enzymes</vt:lpstr>
      <vt:lpstr>Restriction enzymes</vt:lpstr>
      <vt:lpstr>Restriction enzymes</vt:lpstr>
      <vt:lpstr>Ligation</vt:lpstr>
      <vt:lpstr>Ligation</vt:lpstr>
      <vt:lpstr>Polymerase Chain Reaction</vt:lpstr>
      <vt:lpstr>Steps in PCR</vt:lpstr>
      <vt:lpstr>PCR</vt:lpstr>
      <vt:lpstr>Gel electrophoresis</vt:lpstr>
      <vt:lpstr>Gel electrophoresis cont’d</vt:lpstr>
      <vt:lpstr>Gel electrophoresis https://schoolworkhelper.net/gel-electrophoresis-basics-steps/</vt:lpstr>
      <vt:lpstr>Uses of Gel Electrophoresis</vt:lpstr>
      <vt:lpstr>Examples of electrophoresis profiles</vt:lpstr>
      <vt:lpstr>PowerPoint Presentation</vt:lpstr>
      <vt:lpstr>DNA sequencing</vt:lpstr>
      <vt:lpstr>DNA chips</vt:lpstr>
      <vt:lpstr>DNA chip summary</vt:lpstr>
      <vt:lpstr>Ethical considerations</vt:lpstr>
      <vt:lpstr>Ethical considerations cont’d</vt:lpstr>
      <vt:lpstr>Text and Biozone pages</vt:lpstr>
    </vt:vector>
  </TitlesOfParts>
  <Company>Kelmscott Senior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DNA Technology</dc:title>
  <dc:creator>e2004570</dc:creator>
  <cp:lastModifiedBy>KESSELL Jillian</cp:lastModifiedBy>
  <cp:revision>40</cp:revision>
  <dcterms:created xsi:type="dcterms:W3CDTF">2012-09-19T07:53:53Z</dcterms:created>
  <dcterms:modified xsi:type="dcterms:W3CDTF">2017-09-14T00:43:43Z</dcterms:modified>
</cp:coreProperties>
</file>